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9"/>
  </p:notesMasterIdLst>
  <p:sldIdLst>
    <p:sldId id="329" r:id="rId5"/>
    <p:sldId id="299" r:id="rId6"/>
    <p:sldId id="256" r:id="rId7"/>
    <p:sldId id="297" r:id="rId8"/>
    <p:sldId id="307" r:id="rId9"/>
    <p:sldId id="316" r:id="rId10"/>
    <p:sldId id="317" r:id="rId11"/>
    <p:sldId id="318" r:id="rId12"/>
    <p:sldId id="319" r:id="rId13"/>
    <p:sldId id="320" r:id="rId14"/>
    <p:sldId id="315" r:id="rId15"/>
    <p:sldId id="309" r:id="rId16"/>
    <p:sldId id="310" r:id="rId17"/>
    <p:sldId id="311" r:id="rId18"/>
    <p:sldId id="313" r:id="rId19"/>
    <p:sldId id="314" r:id="rId20"/>
    <p:sldId id="300" r:id="rId21"/>
    <p:sldId id="322" r:id="rId22"/>
    <p:sldId id="324" r:id="rId23"/>
    <p:sldId id="323" r:id="rId24"/>
    <p:sldId id="304" r:id="rId25"/>
    <p:sldId id="305" r:id="rId26"/>
    <p:sldId id="306" r:id="rId27"/>
    <p:sldId id="32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ABAD6-CB25-AF1E-9098-28CCC668BEEC}" v="8" dt="2023-06-06T17:39:23.708"/>
    <p1510:client id="{8DF4F57C-33B9-4DD5-8A5F-D34F0F4AE083}" v="4" dt="2023-06-02T14:38:52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9" autoAdjust="0"/>
    <p:restoredTop sz="94629" autoAdjust="0"/>
  </p:normalViewPr>
  <p:slideViewPr>
    <p:cSldViewPr>
      <p:cViewPr varScale="1">
        <p:scale>
          <a:sx n="114" d="100"/>
          <a:sy n="114" d="100"/>
        </p:scale>
        <p:origin x="11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2023-10-05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42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7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52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2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9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78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72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86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0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2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9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5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7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9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6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61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6" b="9426"/>
          <a:stretch/>
        </p:blipFill>
        <p:spPr>
          <a:xfrm>
            <a:off x="0" y="-77725"/>
            <a:ext cx="9144000" cy="4954525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 dirty="0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 dirty="0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FFFFFF"/>
                </a:solidFill>
              </a:rPr>
              <a:t>Méthodes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asynchrones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struction_worker">
            <a:extLst>
              <a:ext uri="{FF2B5EF4-FFF2-40B4-BE49-F238E27FC236}">
                <a16:creationId xmlns:a16="http://schemas.microsoft.com/office/drawing/2014/main" id="{B3203679-AFD8-452D-8F87-2EFFF2F38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14600"/>
            <a:ext cx="2017561" cy="4181475"/>
          </a:xfrm>
          <a:prstGeom prst="rect">
            <a:avLst/>
          </a:prstGeom>
        </p:spPr>
      </p:pic>
      <p:sp>
        <p:nvSpPr>
          <p:cNvPr id="4" name="Rounded Rectangular Callout 29">
            <a:extLst>
              <a:ext uri="{FF2B5EF4-FFF2-40B4-BE49-F238E27FC236}">
                <a16:creationId xmlns:a16="http://schemas.microsoft.com/office/drawing/2014/main" id="{8A93BEFD-5F94-4C0C-9085-582659CE760A}"/>
              </a:ext>
            </a:extLst>
          </p:cNvPr>
          <p:cNvSpPr/>
          <p:nvPr/>
        </p:nvSpPr>
        <p:spPr>
          <a:xfrm>
            <a:off x="381000" y="762001"/>
            <a:ext cx="3590925" cy="17526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Tant que </a:t>
            </a:r>
            <a:r>
              <a:rPr lang="en-US" sz="1600" b="1" dirty="0" err="1">
                <a:solidFill>
                  <a:schemeClr val="bg2"/>
                </a:solidFill>
              </a:rPr>
              <a:t>l’instruction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en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attente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n’est</a:t>
            </a:r>
            <a:r>
              <a:rPr lang="en-US" sz="1600" b="1" dirty="0">
                <a:solidFill>
                  <a:schemeClr val="bg2"/>
                </a:solidFill>
              </a:rPr>
              <a:t> pas </a:t>
            </a:r>
            <a:r>
              <a:rPr lang="en-US" sz="1600" b="1" dirty="0" err="1">
                <a:solidFill>
                  <a:schemeClr val="bg2"/>
                </a:solidFill>
              </a:rPr>
              <a:t>terminée</a:t>
            </a:r>
            <a:r>
              <a:rPr lang="en-US" sz="1600" b="1" dirty="0">
                <a:solidFill>
                  <a:schemeClr val="bg2"/>
                </a:solidFill>
              </a:rPr>
              <a:t>: </a:t>
            </a:r>
            <a:r>
              <a:rPr lang="en-US" sz="1600" b="1" dirty="0" err="1">
                <a:solidFill>
                  <a:schemeClr val="bg2"/>
                </a:solidFill>
              </a:rPr>
              <a:t>rien</a:t>
            </a:r>
            <a:r>
              <a:rPr lang="en-US" sz="1600" b="1" dirty="0">
                <a:solidFill>
                  <a:schemeClr val="bg2"/>
                </a:solidFill>
              </a:rPr>
              <a:t> ne se passe… Ni message </a:t>
            </a:r>
            <a:r>
              <a:rPr lang="en-US" sz="1600" b="1" dirty="0" err="1">
                <a:solidFill>
                  <a:schemeClr val="bg2"/>
                </a:solidFill>
              </a:rPr>
              <a:t>d’information</a:t>
            </a:r>
            <a:r>
              <a:rPr lang="en-US" sz="1600" b="1" dirty="0">
                <a:solidFill>
                  <a:schemeClr val="bg2"/>
                </a:solidFill>
              </a:rPr>
              <a:t>, </a:t>
            </a:r>
            <a:r>
              <a:rPr lang="en-US" sz="1600" b="1" dirty="0" err="1">
                <a:solidFill>
                  <a:schemeClr val="bg2"/>
                </a:solidFill>
              </a:rPr>
              <a:t>progressBar</a:t>
            </a:r>
            <a:r>
              <a:rPr lang="en-US" sz="1600" b="1" dirty="0">
                <a:solidFill>
                  <a:schemeClr val="bg2"/>
                </a:solidFill>
              </a:rPr>
              <a:t>, etc.</a:t>
            </a:r>
          </a:p>
          <a:p>
            <a:pPr algn="ctr"/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6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FBE5445-8900-C49B-EC7B-87E4815E7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803507" y="2365604"/>
            <a:ext cx="1203901" cy="1908224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   Appel </a:t>
            </a:r>
            <a:r>
              <a:rPr lang="fr-CA" dirty="0" err="1"/>
              <a:t>LongCalculationAsync</a:t>
            </a:r>
            <a:r>
              <a:rPr lang="fr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969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F9B95FE-FEDD-67DC-B552-698C79ECE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435193">
            <a:off x="3589050" y="2356519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/>
              <a:t>: </a:t>
            </a:r>
          </a:p>
          <a:p>
            <a:r>
              <a:rPr lang="fr-CA" dirty="0" err="1"/>
              <a:t>Async</a:t>
            </a:r>
            <a:r>
              <a:rPr lang="fr-CA" dirty="0"/>
              <a:t> donc </a:t>
            </a:r>
            <a:r>
              <a:rPr lang="fr-CA" b="1" dirty="0" err="1">
                <a:solidFill>
                  <a:schemeClr val="accent3"/>
                </a:solidFill>
              </a:rPr>
              <a:t>await</a:t>
            </a:r>
            <a:r>
              <a:rPr lang="fr-CA" dirty="0"/>
              <a:t> repasse le contrôle à Main en attendant le retour de l’instruction.</a:t>
            </a:r>
          </a:p>
        </p:txBody>
      </p:sp>
    </p:spTree>
    <p:extLst>
      <p:ext uri="{BB962C8B-B14F-4D97-AF65-F5344CB8AC3E}">
        <p14:creationId xmlns:p14="http://schemas.microsoft.com/office/powerpoint/2010/main" val="20204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1EA2237-1054-757E-1F11-70DB9678E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435193">
            <a:off x="3589050" y="2356519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6576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Taper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dirty="0"/>
              <a:t>dans la console (avant 2sec = durée du </a:t>
            </a:r>
            <a:r>
              <a:rPr lang="fr-CA" dirty="0" err="1"/>
              <a:t>await</a:t>
            </a:r>
            <a:r>
              <a:rPr lang="fr-CA" dirty="0"/>
              <a:t>)</a:t>
            </a:r>
          </a:p>
          <a:p>
            <a:r>
              <a:rPr lang="fr-CA" dirty="0"/>
              <a:t>La console répond prend la saisie et affiche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b="1" dirty="0">
                <a:solidFill>
                  <a:schemeClr val="bg1"/>
                </a:solidFill>
              </a:rPr>
              <a:t>AVANT la fin du délai 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24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2EF1D22-6338-A414-9AFD-E3F3734B0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149066" flipV="1">
            <a:off x="3512851" y="2232908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/>
              <a:t>: </a:t>
            </a:r>
          </a:p>
          <a:p>
            <a:r>
              <a:rPr lang="fr-CA" dirty="0" err="1"/>
              <a:t>Await</a:t>
            </a:r>
            <a:r>
              <a:rPr lang="fr-CA" dirty="0"/>
              <a:t> a terminé et reprend le contrôle, termine la </a:t>
            </a:r>
            <a:r>
              <a:rPr lang="fr-CA" dirty="0" err="1"/>
              <a:t>Task</a:t>
            </a:r>
            <a:r>
              <a:rPr lang="fr-CA" dirty="0"/>
              <a:t>, envoie </a:t>
            </a:r>
            <a:r>
              <a:rPr lang="fr-CA" b="1" dirty="0">
                <a:solidFill>
                  <a:schemeClr val="tx2"/>
                </a:solidFill>
              </a:rPr>
              <a:t>X</a:t>
            </a:r>
            <a:r>
              <a:rPr lang="fr-CA" dirty="0"/>
              <a:t> dans </a:t>
            </a:r>
            <a:r>
              <a:rPr lang="fr-CA" dirty="0" err="1"/>
              <a:t>c</a:t>
            </a:r>
            <a:r>
              <a:rPr lang="fr-CA" b="1" dirty="0" err="1">
                <a:solidFill>
                  <a:schemeClr val="tx1"/>
                </a:solidFill>
              </a:rPr>
              <a:t>.Result</a:t>
            </a:r>
            <a:r>
              <a:rPr lang="fr-CA" b="1" dirty="0">
                <a:solidFill>
                  <a:schemeClr val="tx1"/>
                </a:solidFill>
              </a:rPr>
              <a:t> </a:t>
            </a:r>
            <a:r>
              <a:rPr lang="fr-CA" b="1" dirty="0">
                <a:solidFill>
                  <a:schemeClr val="bg1"/>
                </a:solidFill>
              </a:rPr>
              <a:t>et redonne le contrôle </a:t>
            </a:r>
            <a:r>
              <a:rPr lang="fr-CA" dirty="0"/>
              <a:t>au </a:t>
            </a:r>
            <a:r>
              <a:rPr lang="fr-CA" dirty="0">
                <a:solidFill>
                  <a:srgbClr val="7030A0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35693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5F00554-34F6-B6AE-E56A-FF6E54D40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1" dirty="0"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201020">
            <a:off x="2738775" y="2258470"/>
            <a:ext cx="1266834" cy="207119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Reprend le contrôle, a le résultat pour </a:t>
            </a:r>
            <a:r>
              <a:rPr lang="fr-CA" dirty="0" err="1">
                <a:solidFill>
                  <a:schemeClr val="bg2"/>
                </a:solidFill>
              </a:rPr>
              <a:t>c.Result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91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7F01F5-DE19-B364-BE10-C0696DCF3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1" dirty="0"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Reprend le contrôle, a le résultat pour C. Et poursuit là où il était.</a:t>
            </a:r>
          </a:p>
          <a:p>
            <a:endParaRPr lang="fr-CA" dirty="0"/>
          </a:p>
          <a:p>
            <a:r>
              <a:rPr lang="fr-CA" dirty="0"/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X </a:t>
            </a:r>
            <a:r>
              <a:rPr lang="fr-CA" dirty="0"/>
              <a:t>en dessous de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/>
              <a:t>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305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Bonnes</a:t>
            </a:r>
            <a:r>
              <a:rPr lang="en-US" dirty="0"/>
              <a:t> pratiques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Les </a:t>
            </a:r>
            <a:r>
              <a:rPr lang="en-US" sz="2000" dirty="0">
                <a:solidFill>
                  <a:schemeClr val="accent3"/>
                </a:solidFill>
              </a:rPr>
              <a:t>async</a:t>
            </a:r>
            <a:r>
              <a:rPr lang="en-US" sz="2000" dirty="0">
                <a:solidFill>
                  <a:schemeClr val="accent2"/>
                </a:solidFill>
              </a:rPr>
              <a:t> DOIVENT </a:t>
            </a:r>
            <a:r>
              <a:rPr lang="en-US" sz="2000" dirty="0" err="1">
                <a:solidFill>
                  <a:schemeClr val="accent2"/>
                </a:solidFill>
              </a:rPr>
              <a:t>avoir</a:t>
            </a:r>
            <a:r>
              <a:rPr lang="en-US" sz="2000" dirty="0">
                <a:solidFill>
                  <a:schemeClr val="accent2"/>
                </a:solidFill>
              </a:rPr>
              <a:t> un await dans le corps: </a:t>
            </a:r>
            <a:r>
              <a:rPr lang="en-US" sz="2000" dirty="0" err="1">
                <a:solidFill>
                  <a:schemeClr val="accent2"/>
                </a:solidFill>
              </a:rPr>
              <a:t>sinon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l’appel</a:t>
            </a:r>
            <a:r>
              <a:rPr lang="en-US" sz="2000" dirty="0">
                <a:solidFill>
                  <a:schemeClr val="accent2"/>
                </a:solidFill>
              </a:rPr>
              <a:t> sera fait en </a:t>
            </a:r>
            <a:r>
              <a:rPr lang="en-US" sz="2000" dirty="0" err="1">
                <a:solidFill>
                  <a:schemeClr val="accent2"/>
                </a:solidFill>
              </a:rPr>
              <a:t>arrière</a:t>
            </a:r>
            <a:r>
              <a:rPr lang="en-US" sz="2000" dirty="0">
                <a:solidFill>
                  <a:schemeClr val="accent2"/>
                </a:solidFill>
              </a:rPr>
              <a:t> plan sans </a:t>
            </a:r>
            <a:r>
              <a:rPr lang="en-US" sz="2000" dirty="0" err="1">
                <a:solidFill>
                  <a:schemeClr val="accent2"/>
                </a:solidFill>
              </a:rPr>
              <a:t>avoir</a:t>
            </a:r>
            <a:r>
              <a:rPr lang="en-US" sz="2000" dirty="0">
                <a:solidFill>
                  <a:schemeClr val="accent2"/>
                </a:solidFill>
              </a:rPr>
              <a:t> de </a:t>
            </a:r>
            <a:r>
              <a:rPr lang="en-US" sz="2000" dirty="0" err="1">
                <a:solidFill>
                  <a:schemeClr val="accent2"/>
                </a:solidFill>
              </a:rPr>
              <a:t>réponse</a:t>
            </a:r>
            <a:r>
              <a:rPr lang="en-US" sz="2000" dirty="0">
                <a:solidFill>
                  <a:schemeClr val="accent2"/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async</a:t>
            </a:r>
            <a:r>
              <a:rPr lang="en-US" sz="2000" dirty="0">
                <a:solidFill>
                  <a:schemeClr val="accent2"/>
                </a:solidFill>
              </a:rPr>
              <a:t> doit </a:t>
            </a:r>
            <a:r>
              <a:rPr lang="en-US" sz="2000" dirty="0" err="1">
                <a:solidFill>
                  <a:schemeClr val="accent2"/>
                </a:solidFill>
              </a:rPr>
              <a:t>être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utilisé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comme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sufixe</a:t>
            </a:r>
            <a:r>
              <a:rPr lang="en-US" sz="2000" dirty="0">
                <a:solidFill>
                  <a:schemeClr val="accent2"/>
                </a:solidFill>
              </a:rPr>
              <a:t> pour </a:t>
            </a:r>
            <a:r>
              <a:rPr lang="en-US" sz="2000" dirty="0" err="1">
                <a:solidFill>
                  <a:schemeClr val="accent2"/>
                </a:solidFill>
              </a:rPr>
              <a:t>toute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méthode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asynchrone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contenant</a:t>
            </a:r>
            <a:r>
              <a:rPr lang="en-US" sz="2000" dirty="0">
                <a:solidFill>
                  <a:schemeClr val="accent2"/>
                </a:solidFill>
              </a:rPr>
              <a:t> un await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Pour </a:t>
            </a:r>
            <a:r>
              <a:rPr lang="en-US" sz="2000" dirty="0" err="1">
                <a:solidFill>
                  <a:schemeClr val="accent2"/>
                </a:solidFill>
              </a:rPr>
              <a:t>une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méthode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asynchrone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si</a:t>
            </a:r>
            <a:r>
              <a:rPr lang="en-US" sz="2000" dirty="0">
                <a:solidFill>
                  <a:schemeClr val="accent2"/>
                </a:solidFill>
              </a:rPr>
              <a:t> on </a:t>
            </a:r>
            <a:r>
              <a:rPr lang="en-US" sz="2000" dirty="0" err="1">
                <a:solidFill>
                  <a:schemeClr val="accent2"/>
                </a:solidFill>
              </a:rPr>
              <a:t>veut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une</a:t>
            </a:r>
            <a:r>
              <a:rPr lang="en-US" sz="2000" dirty="0">
                <a:solidFill>
                  <a:schemeClr val="accent2"/>
                </a:solidFill>
              </a:rPr>
              <a:t> method void, on </a:t>
            </a:r>
            <a:r>
              <a:rPr lang="en-US" sz="2000" dirty="0" err="1">
                <a:solidFill>
                  <a:schemeClr val="accent2"/>
                </a:solidFill>
              </a:rPr>
              <a:t>choisira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Task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Pour </a:t>
            </a:r>
            <a:r>
              <a:rPr lang="en-US" sz="2000" dirty="0" err="1">
                <a:solidFill>
                  <a:schemeClr val="accent2"/>
                </a:solidFill>
              </a:rPr>
              <a:t>une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méthode</a:t>
            </a:r>
            <a:r>
              <a:rPr lang="en-US" sz="2000" dirty="0">
                <a:solidFill>
                  <a:schemeClr val="accent2"/>
                </a:solidFill>
              </a:rPr>
              <a:t> avec un retour, on </a:t>
            </a:r>
            <a:r>
              <a:rPr lang="en-US" sz="2000" dirty="0" err="1">
                <a:solidFill>
                  <a:schemeClr val="accent2"/>
                </a:solidFill>
              </a:rPr>
              <a:t>choisira</a:t>
            </a:r>
            <a:r>
              <a:rPr lang="en-US" sz="2000" dirty="0">
                <a:solidFill>
                  <a:schemeClr val="accent2"/>
                </a:solidFill>
              </a:rPr>
              <a:t> T</a:t>
            </a:r>
            <a:r>
              <a:rPr lang="en-US" sz="2000" dirty="0">
                <a:solidFill>
                  <a:schemeClr val="accent3"/>
                </a:solidFill>
              </a:rPr>
              <a:t>ask&lt;T&gt;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construction_worker">
            <a:extLst>
              <a:ext uri="{FF2B5EF4-FFF2-40B4-BE49-F238E27FC236}">
                <a16:creationId xmlns:a16="http://schemas.microsoft.com/office/drawing/2014/main" id="{CC661762-B0B2-4485-B0B5-878242ECC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9795" y="2133600"/>
            <a:ext cx="310038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D7CFE-A57B-4BDE-A6FE-AD1885E34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Asynchrone sans retour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FBAB19-3F6C-4734-9F27-3D92B29A4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dirty="0">
                <a:solidFill>
                  <a:schemeClr val="accent3"/>
                </a:solidFill>
              </a:rPr>
              <a:t> 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</a:rPr>
              <a:t>Non </a:t>
            </a:r>
            <a:r>
              <a:rPr lang="en-US" sz="2000" dirty="0" err="1">
                <a:solidFill>
                  <a:schemeClr val="accent3"/>
                </a:solidFill>
              </a:rPr>
              <a:t>asynchrone</a:t>
            </a:r>
            <a:r>
              <a:rPr lang="en-US" sz="20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ArchiveOldArticle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2000" dirty="0" err="1">
                <a:solidFill>
                  <a:schemeClr val="accent3"/>
                </a:solidFill>
              </a:rPr>
              <a:t>Asynchrone</a:t>
            </a:r>
            <a:r>
              <a:rPr lang="en-US" sz="20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public async Task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ArchiveOldArticle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solidFill>
                  <a:schemeClr val="accent3"/>
                </a:solidFill>
              </a:rPr>
              <a:t>Appel en </a:t>
            </a:r>
            <a:r>
              <a:rPr lang="en-US" sz="2000" dirty="0" err="1">
                <a:solidFill>
                  <a:schemeClr val="accent3"/>
                </a:solidFill>
              </a:rPr>
              <a:t>asynchrone</a:t>
            </a:r>
            <a:r>
              <a:rPr lang="en-US" sz="20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await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ArchiveOldArticle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954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B3E69-1F80-403B-B049-79C044B1D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Asynchrone avec retour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793E7F-F8C3-47B9-B5CF-7A1A13C960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400" dirty="0">
                <a:solidFill>
                  <a:schemeClr val="accent3"/>
                </a:solidFill>
              </a:rPr>
              <a:t>Non </a:t>
            </a:r>
            <a:r>
              <a:rPr lang="en-US" sz="2400" dirty="0" err="1">
                <a:solidFill>
                  <a:schemeClr val="accent3"/>
                </a:solidFill>
              </a:rPr>
              <a:t>asynchrone</a:t>
            </a:r>
            <a:r>
              <a:rPr lang="en-US" sz="24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public List&lt;Article&gt;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GetLatestArticles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2400" dirty="0" err="1">
                <a:solidFill>
                  <a:schemeClr val="accent3"/>
                </a:solidFill>
              </a:rPr>
              <a:t>Asynchrone</a:t>
            </a:r>
            <a:r>
              <a:rPr lang="en-US" sz="24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public async Task&lt;List&lt;Article&gt;&gt;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GetLatestArticles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2400" dirty="0">
                <a:solidFill>
                  <a:schemeClr val="accent3"/>
                </a:solidFill>
              </a:rPr>
              <a:t>Appel en </a:t>
            </a:r>
            <a:r>
              <a:rPr lang="en-US" sz="2400" dirty="0" err="1">
                <a:solidFill>
                  <a:schemeClr val="accent3"/>
                </a:solidFill>
              </a:rPr>
              <a:t>asynchrone</a:t>
            </a:r>
            <a:r>
              <a:rPr lang="en-US" sz="2400" dirty="0">
                <a:solidFill>
                  <a:schemeClr val="accent3"/>
                </a:solidFill>
              </a:rPr>
              <a:t> : 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var articles = await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GetLatestArticles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9120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asynchrone</a:t>
            </a:r>
            <a:r>
              <a:rPr lang="en-US" dirty="0"/>
              <a:t>: </a:t>
            </a:r>
            <a:r>
              <a:rPr lang="en-US" dirty="0" err="1"/>
              <a:t>suggérée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534400" cy="51054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Lorsque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liés</a:t>
            </a:r>
            <a:r>
              <a:rPr lang="en-US" dirty="0">
                <a:solidFill>
                  <a:schemeClr val="accent3"/>
                </a:solidFill>
              </a:rPr>
              <a:t> à des </a:t>
            </a:r>
            <a:r>
              <a:rPr lang="en-US" dirty="0" err="1">
                <a:solidFill>
                  <a:schemeClr val="accent3"/>
                </a:solidFill>
              </a:rPr>
              <a:t>éléments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extérieurs</a:t>
            </a:r>
            <a:r>
              <a:rPr lang="en-US" dirty="0">
                <a:solidFill>
                  <a:schemeClr val="accent3"/>
                </a:solidFill>
              </a:rPr>
              <a:t> qui </a:t>
            </a:r>
            <a:r>
              <a:rPr lang="en-US" dirty="0" err="1">
                <a:solidFill>
                  <a:schemeClr val="accent3"/>
                </a:solidFill>
              </a:rPr>
              <a:t>ajoutent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potentiellement</a:t>
            </a:r>
            <a:r>
              <a:rPr lang="en-US" dirty="0">
                <a:solidFill>
                  <a:schemeClr val="accent3"/>
                </a:solidFill>
              </a:rPr>
              <a:t> des </a:t>
            </a:r>
            <a:r>
              <a:rPr lang="en-US" dirty="0" err="1">
                <a:solidFill>
                  <a:schemeClr val="accent3"/>
                </a:solidFill>
              </a:rPr>
              <a:t>délais</a:t>
            </a:r>
            <a:r>
              <a:rPr lang="en-US" dirty="0">
                <a:solidFill>
                  <a:schemeClr val="accent3"/>
                </a:solidFill>
              </a:rPr>
              <a:t> (reseau </a:t>
            </a:r>
            <a:r>
              <a:rPr lang="en-US" dirty="0" err="1">
                <a:solidFill>
                  <a:schemeClr val="accent3"/>
                </a:solidFill>
              </a:rPr>
              <a:t>externe</a:t>
            </a:r>
            <a:r>
              <a:rPr lang="en-US" dirty="0">
                <a:solidFill>
                  <a:schemeClr val="accent3"/>
                </a:solidFill>
              </a:rPr>
              <a:t>, service Web, BD, </a:t>
            </a:r>
            <a:r>
              <a:rPr lang="en-US" dirty="0" err="1">
                <a:solidFill>
                  <a:schemeClr val="accent3"/>
                </a:solidFill>
              </a:rPr>
              <a:t>fichiers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etc</a:t>
            </a:r>
            <a:r>
              <a:rPr lang="en-US" dirty="0">
                <a:solidFill>
                  <a:schemeClr val="accent3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Lors</a:t>
            </a:r>
            <a:r>
              <a:rPr lang="en-US" dirty="0">
                <a:solidFill>
                  <a:schemeClr val="accent3"/>
                </a:solidFill>
              </a:rPr>
              <a:t> de </a:t>
            </a:r>
            <a:r>
              <a:rPr lang="en-US" dirty="0" err="1">
                <a:solidFill>
                  <a:schemeClr val="accent3"/>
                </a:solidFill>
              </a:rPr>
              <a:t>l’utilisation</a:t>
            </a:r>
            <a:r>
              <a:rPr lang="en-US" dirty="0">
                <a:solidFill>
                  <a:schemeClr val="accent3"/>
                </a:solidFill>
              </a:rPr>
              <a:t> intensive du </a:t>
            </a:r>
            <a:r>
              <a:rPr lang="en-US" dirty="0" err="1">
                <a:solidFill>
                  <a:schemeClr val="accent3"/>
                </a:solidFill>
              </a:rPr>
              <a:t>processeur</a:t>
            </a: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Sinon</a:t>
            </a:r>
            <a:r>
              <a:rPr lang="en-US" dirty="0">
                <a:solidFill>
                  <a:schemeClr val="accent3"/>
                </a:solidFill>
              </a:rPr>
              <a:t> le code </a:t>
            </a:r>
            <a:r>
              <a:rPr lang="en-US" dirty="0" err="1">
                <a:solidFill>
                  <a:schemeClr val="accent3"/>
                </a:solidFill>
              </a:rPr>
              <a:t>est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arrêt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attendant la </a:t>
            </a:r>
            <a:r>
              <a:rPr lang="en-US" dirty="0" err="1">
                <a:solidFill>
                  <a:schemeClr val="accent3"/>
                </a:solidFill>
              </a:rPr>
              <a:t>réponse</a:t>
            </a:r>
            <a:r>
              <a:rPr lang="en-US" dirty="0">
                <a:solidFill>
                  <a:schemeClr val="accent3"/>
                </a:solidFill>
              </a:rPr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Exemples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Le code attends un retour de </a:t>
            </a:r>
            <a:r>
              <a:rPr lang="en-US" dirty="0" err="1">
                <a:solidFill>
                  <a:schemeClr val="accent3"/>
                </a:solidFill>
              </a:rPr>
              <a:t>données</a:t>
            </a:r>
            <a:r>
              <a:rPr lang="en-US" dirty="0">
                <a:solidFill>
                  <a:schemeClr val="accent3"/>
                </a:solidFill>
              </a:rPr>
              <a:t> de la BD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Le code </a:t>
            </a:r>
            <a:r>
              <a:rPr lang="en-US" dirty="0" err="1">
                <a:solidFill>
                  <a:schemeClr val="accent3"/>
                </a:solidFill>
              </a:rPr>
              <a:t>effectue</a:t>
            </a:r>
            <a:r>
              <a:rPr lang="en-US" dirty="0">
                <a:solidFill>
                  <a:schemeClr val="accent3"/>
                </a:solidFill>
              </a:rPr>
              <a:t> un </a:t>
            </a:r>
            <a:r>
              <a:rPr lang="en-US" dirty="0" err="1">
                <a:solidFill>
                  <a:schemeClr val="accent3"/>
                </a:solidFill>
              </a:rPr>
              <a:t>calcul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laborieux</a:t>
            </a:r>
            <a:r>
              <a:rPr lang="en-US" dirty="0">
                <a:solidFill>
                  <a:schemeClr val="accent3"/>
                </a:solidFill>
              </a:rPr>
              <a:t> et </a:t>
            </a:r>
            <a:r>
              <a:rPr lang="en-US" dirty="0" err="1">
                <a:solidFill>
                  <a:schemeClr val="accent3"/>
                </a:solidFill>
              </a:rPr>
              <a:t>coûteux</a:t>
            </a:r>
            <a:endParaRPr lang="en-US" dirty="0">
              <a:solidFill>
                <a:schemeClr val="accent3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gears hat">
            <a:extLst>
              <a:ext uri="{FF2B5EF4-FFF2-40B4-BE49-F238E27FC236}">
                <a16:creationId xmlns:a16="http://schemas.microsoft.com/office/drawing/2014/main" id="{B277A4D0-139F-4171-BE7E-ECBEFB0F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62400"/>
            <a:ext cx="3611165" cy="2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28635-A8B0-477A-9F11-33A488D63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000" b="1" dirty="0"/>
              <a:t>Attention!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93AC1C-0C47-49F3-BBC1-099D6D87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Toutes les méthodes contenant de l’asynchrone (donc un </a:t>
            </a:r>
            <a:r>
              <a:rPr lang="fr-CA" dirty="0" err="1">
                <a:solidFill>
                  <a:schemeClr val="tx1"/>
                </a:solidFill>
              </a:rPr>
              <a:t>Await</a:t>
            </a:r>
            <a:r>
              <a:rPr lang="fr-CA" dirty="0">
                <a:solidFill>
                  <a:schemeClr val="tx1"/>
                </a:solidFill>
              </a:rPr>
              <a:t>) doivent avoir le modificateur </a:t>
            </a:r>
            <a:r>
              <a:rPr lang="fr-CA" dirty="0" err="1">
                <a:solidFill>
                  <a:schemeClr val="tx1"/>
                </a:solidFill>
              </a:rPr>
              <a:t>async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DBA1B-F873-4651-B209-33BB835E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032741"/>
            <a:ext cx="5715000" cy="2646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fr-CA" sz="11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fr-CA" sz="1100" dirty="0">
                <a:latin typeface="Consolas"/>
              </a:rPr>
              <a:t> </a:t>
            </a:r>
            <a:r>
              <a:rPr lang="fr-CA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CA" sz="1200" b="1" dirty="0">
                <a:latin typeface="Consolas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9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Autofit/>
          </a:bodyPr>
          <a:lstStyle/>
          <a:p>
            <a:r>
              <a:rPr lang="en-US" sz="2800" b="1" dirty="0" err="1"/>
              <a:t>Contrôleur</a:t>
            </a:r>
            <a:r>
              <a:rPr lang="en-US" sz="2800" b="1" dirty="0"/>
              <a:t> avec des </a:t>
            </a:r>
            <a:r>
              <a:rPr lang="en-US" sz="2800" b="1" dirty="0" err="1"/>
              <a:t>méthodes</a:t>
            </a:r>
            <a:r>
              <a:rPr lang="en-US" sz="2800" b="1" dirty="0"/>
              <a:t> </a:t>
            </a:r>
            <a:r>
              <a:rPr lang="en-US" sz="2800" b="1" dirty="0" err="1"/>
              <a:t>asynchrones</a:t>
            </a:r>
            <a:r>
              <a:rPr lang="en-US" sz="2800" b="1" dirty="0"/>
              <a:t>: Action Model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EC014-78A8-4C25-A0A4-EFFE5C735B43}"/>
              </a:ext>
            </a:extLst>
          </p:cNvPr>
          <p:cNvSpPr txBox="1"/>
          <p:nvPr/>
        </p:nvSpPr>
        <p:spPr>
          <a:xfrm>
            <a:off x="4419600" y="1447800"/>
            <a:ext cx="4637314" cy="4662815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SubjectController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/>
              </a:rPr>
              <a:t>  List&lt;Subject&gt; </a:t>
            </a:r>
            <a:r>
              <a:rPr lang="en-CA" sz="1100" dirty="0" err="1">
                <a:solidFill>
                  <a:srgbClr val="000000"/>
                </a:solidFill>
                <a:latin typeface="Consolas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/>
              </a:rPr>
              <a:t>await </a:t>
            </a:r>
            <a:r>
              <a:rPr lang="en-CA" sz="1100" dirty="0">
                <a:solidFill>
                  <a:srgbClr val="000000"/>
                </a:solidFill>
                <a:latin typeface="Consolas"/>
              </a:rPr>
              <a:t>_</a:t>
            </a:r>
            <a:r>
              <a:rPr lang="en-CA" sz="1100" dirty="0" err="1">
                <a:solidFill>
                  <a:srgbClr val="000000"/>
                </a:solidFill>
                <a:latin typeface="Consolas"/>
              </a:rPr>
              <a:t>db.Subject.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/>
              </a:rPr>
              <a:t>ToListAsync</a:t>
            </a:r>
            <a:r>
              <a:rPr lang="en-CA" sz="11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Create(Subject subject)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Ajouter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à la BD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SaveChangesAsync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.View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1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A12108-76C6-4863-9829-BBA65F67253A}"/>
              </a:ext>
            </a:extLst>
          </p:cNvPr>
          <p:cNvSpPr txBox="1"/>
          <p:nvPr/>
        </p:nvSpPr>
        <p:spPr>
          <a:xfrm>
            <a:off x="85531" y="1447800"/>
            <a:ext cx="4180114" cy="4662815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SubjectController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List&lt;Subject&gt;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db.Subject.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ToList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Create(Subject subject)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CA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Ajouter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à la BD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SaveChanges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.View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420872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/>
          <a:p>
            <a:r>
              <a:rPr lang="en-US" sz="3200" b="1" dirty="0"/>
              <a:t>Controller avec des </a:t>
            </a:r>
            <a:r>
              <a:rPr lang="en-US" sz="3200" b="1" dirty="0" err="1"/>
              <a:t>méthodes</a:t>
            </a:r>
            <a:r>
              <a:rPr lang="en-US" sz="3200" b="1" dirty="0"/>
              <a:t> </a:t>
            </a:r>
            <a:r>
              <a:rPr lang="en-US" sz="3200" b="1" dirty="0" err="1"/>
              <a:t>asynchrones</a:t>
            </a:r>
            <a:r>
              <a:rPr lang="en-US" sz="3200" b="1" dirty="0"/>
              <a:t>: </a:t>
            </a:r>
            <a:r>
              <a:rPr lang="en-US" sz="3200" b="1" dirty="0" err="1"/>
              <a:t>ViewModels</a:t>
            </a:r>
            <a:endParaRPr lang="en-US" sz="32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C5E780-B0C1-4D51-AD69-B5233559394F}"/>
              </a:ext>
            </a:extLst>
          </p:cNvPr>
          <p:cNvSpPr txBox="1"/>
          <p:nvPr/>
        </p:nvSpPr>
        <p:spPr>
          <a:xfrm>
            <a:off x="1143000" y="1143000"/>
            <a:ext cx="6553200" cy="2308324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BookController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List&lt;Book&gt;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_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db.Book.Include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u.Publisher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    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b.Subject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fr-FR" altLang="fr-FR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ToList</a:t>
            </a: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4CC815-A7E7-481F-AC77-EF33E3EA5594}"/>
              </a:ext>
            </a:extLst>
          </p:cNvPr>
          <p:cNvSpPr txBox="1"/>
          <p:nvPr/>
        </p:nvSpPr>
        <p:spPr>
          <a:xfrm>
            <a:off x="1143000" y="3646944"/>
            <a:ext cx="6553200" cy="267765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BookController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Index()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List&lt;Book&gt;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await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db.Book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u.Publisher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    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b.Subject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fr-FR" altLang="fr-FR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ToListAsync</a:t>
            </a: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2223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Autofit/>
          </a:bodyPr>
          <a:lstStyle/>
          <a:p>
            <a:r>
              <a:rPr lang="en-US" dirty="0"/>
              <a:t>Controller avec des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asynchrones</a:t>
            </a:r>
            <a:r>
              <a:rPr lang="en-US" dirty="0"/>
              <a:t>: </a:t>
            </a:r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C5E780-B0C1-4D51-AD69-B5233559394F}"/>
              </a:ext>
            </a:extLst>
          </p:cNvPr>
          <p:cNvSpPr txBox="1"/>
          <p:nvPr/>
        </p:nvSpPr>
        <p:spPr>
          <a:xfrm>
            <a:off x="152400" y="1133143"/>
            <a:ext cx="4267200" cy="4708981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008000"/>
                </a:solidFill>
                <a:latin typeface="Consolas" panose="020B0609020204030204" pitchFamily="49" charset="0"/>
              </a:rPr>
              <a:t>//GET CREATE</a:t>
            </a:r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Create()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Book =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db.Subject.Select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Text =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 =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}; 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db.Book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.Add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bookVM.Book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SaveChanges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4CC815-A7E7-481F-AC77-EF33E3EA5594}"/>
              </a:ext>
            </a:extLst>
          </p:cNvPr>
          <p:cNvSpPr txBox="1"/>
          <p:nvPr/>
        </p:nvSpPr>
        <p:spPr>
          <a:xfrm>
            <a:off x="4572000" y="1126222"/>
            <a:ext cx="4419600" cy="4708981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008000"/>
                </a:solidFill>
                <a:latin typeface="Consolas" panose="020B0609020204030204" pitchFamily="49" charset="0"/>
              </a:rPr>
              <a:t>//GET CREATE</a:t>
            </a:r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0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0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Create()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List&lt;Subject&gt;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0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.ToListAsync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Book =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SubList.Select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Text =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Value =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0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0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Create(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CA" sz="10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db.Book.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bookVM.Book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db.</a:t>
            </a:r>
            <a:r>
              <a:rPr lang="en-CA" sz="10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SaveChangesAsync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73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6FD5C-B735-4C9B-A932-695BE6440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Plus de détails sur les </a:t>
            </a:r>
            <a:r>
              <a:rPr lang="fr-CA" dirty="0" err="1"/>
              <a:t>Task</a:t>
            </a:r>
            <a:r>
              <a:rPr lang="fr-CA" dirty="0"/>
              <a:t> </a:t>
            </a:r>
            <a:r>
              <a:rPr lang="fr-CA" dirty="0" err="1"/>
              <a:t>async</a:t>
            </a:r>
            <a:r>
              <a:rPr lang="fr-CA" dirty="0"/>
              <a:t>?</a:t>
            </a:r>
          </a:p>
        </p:txBody>
      </p:sp>
      <p:pic>
        <p:nvPicPr>
          <p:cNvPr id="4" name="road_sign">
            <a:extLst>
              <a:ext uri="{FF2B5EF4-FFF2-40B4-BE49-F238E27FC236}">
                <a16:creationId xmlns:a16="http://schemas.microsoft.com/office/drawing/2014/main" id="{CEE28579-8941-409C-8C1D-98AC48307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5878287" cy="5143500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17ADC9F2-0D9C-4D54-BE4A-C045592104C2}"/>
              </a:ext>
            </a:extLst>
          </p:cNvPr>
          <p:cNvSpPr txBox="1">
            <a:spLocks/>
          </p:cNvSpPr>
          <p:nvPr/>
        </p:nvSpPr>
        <p:spPr>
          <a:xfrm rot="21146695">
            <a:off x="2610295" y="2682529"/>
            <a:ext cx="2673760" cy="1524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err="1">
                <a:solidFill>
                  <a:schemeClr val="accent2"/>
                </a:solidFill>
              </a:rPr>
              <a:t>Cours</a:t>
            </a:r>
            <a:endParaRPr lang="en-US" sz="1400" b="1" dirty="0">
              <a:solidFill>
                <a:schemeClr val="accent2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5W5 </a:t>
            </a:r>
            <a:r>
              <a:rPr lang="en-US" sz="1400" b="1" dirty="0" err="1">
                <a:solidFill>
                  <a:schemeClr val="tx1"/>
                </a:solidFill>
              </a:rPr>
              <a:t>Programmation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Web </a:t>
            </a:r>
            <a:r>
              <a:rPr lang="en-US" sz="1400" b="1" dirty="0" err="1">
                <a:solidFill>
                  <a:schemeClr val="tx1"/>
                </a:solidFill>
              </a:rPr>
              <a:t>avancée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4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Éléments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et syntaxes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43EC42CC-FC86-4031-9444-21BF4C71B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41282"/>
              </p:ext>
            </p:extLst>
          </p:nvPr>
        </p:nvGraphicFramePr>
        <p:xfrm>
          <a:off x="381000" y="139700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57">
                  <a:extLst>
                    <a:ext uri="{9D8B030D-6E8A-4147-A177-3AD203B41FA5}">
                      <a16:colId xmlns:a16="http://schemas.microsoft.com/office/drawing/2014/main" val="3145676029"/>
                    </a:ext>
                  </a:extLst>
                </a:gridCol>
                <a:gridCol w="5527343">
                  <a:extLst>
                    <a:ext uri="{9D8B030D-6E8A-4147-A177-3AD203B41FA5}">
                      <a16:colId xmlns:a16="http://schemas.microsoft.com/office/drawing/2014/main" val="1500646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Mots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7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Task</a:t>
                      </a:r>
                      <a:r>
                        <a:rPr lang="fr-CA" dirty="0"/>
                        <a:t> et </a:t>
                      </a:r>
                      <a:r>
                        <a:rPr lang="fr-CA" dirty="0" err="1"/>
                        <a:t>Task</a:t>
                      </a:r>
                      <a:r>
                        <a:rPr lang="fr-CA" dirty="0"/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Objets utilisés en arrière-plan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83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async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Indicateur de méthode asynchrone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66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await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Mot clé transférant le contrôle de la méthode d’appel à la méthode appelant jusqu’à la fin de l’exécution de l’instruction (tâche) en attente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07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Autofit/>
          </a:bodyPr>
          <a:lstStyle/>
          <a:p>
            <a:r>
              <a:rPr lang="en-US" sz="4800" b="1" dirty="0"/>
              <a:t>Le passage de </a:t>
            </a:r>
            <a:r>
              <a:rPr lang="en-US" sz="4800" b="1" dirty="0" err="1"/>
              <a:t>contrôle</a:t>
            </a:r>
            <a:endParaRPr lang="en-US" sz="4800" b="1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46E04D6C-5127-8DF2-6AED-10708EF6E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9084"/>
            <a:ext cx="4191000" cy="2631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</a:t>
            </a:r>
            <a:r>
              <a:rPr lang="fr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6F6A6-CE55-4B43-87B3-C78C0C35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296513"/>
            <a:ext cx="4191000" cy="2631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Légende : flèche courbée 2">
            <a:extLst>
              <a:ext uri="{FF2B5EF4-FFF2-40B4-BE49-F238E27FC236}">
                <a16:creationId xmlns:a16="http://schemas.microsoft.com/office/drawing/2014/main" id="{54485266-3C45-4EAC-A7D3-282BD1BDE70F}"/>
              </a:ext>
            </a:extLst>
          </p:cNvPr>
          <p:cNvSpPr/>
          <p:nvPr/>
        </p:nvSpPr>
        <p:spPr>
          <a:xfrm>
            <a:off x="986279" y="5334000"/>
            <a:ext cx="1295400" cy="609600"/>
          </a:xfrm>
          <a:prstGeom prst="borderCallout2">
            <a:avLst>
              <a:gd name="adj1" fmla="val -5993"/>
              <a:gd name="adj2" fmla="val 52067"/>
              <a:gd name="adj3" fmla="val -50838"/>
              <a:gd name="adj4" fmla="val 67020"/>
              <a:gd name="adj5" fmla="val -100902"/>
              <a:gd name="adj6" fmla="val 103970"/>
            </a:avLst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Task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Result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4856E5-E368-4A93-AE6E-4414B4244217}"/>
              </a:ext>
            </a:extLst>
          </p:cNvPr>
          <p:cNvSpPr txBox="1"/>
          <p:nvPr/>
        </p:nvSpPr>
        <p:spPr>
          <a:xfrm>
            <a:off x="986279" y="1536427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Async</a:t>
            </a:r>
            <a:r>
              <a:rPr lang="en-US" sz="2800" b="1" dirty="0">
                <a:solidFill>
                  <a:schemeClr val="accent3"/>
                </a:solidFill>
              </a:rPr>
              <a:t>			 </a:t>
            </a:r>
            <a:r>
              <a:rPr lang="en-US" sz="2800" b="1" dirty="0" err="1"/>
              <a:t>contre</a:t>
            </a:r>
            <a:r>
              <a:rPr lang="en-US" sz="2800" b="1" dirty="0">
                <a:solidFill>
                  <a:schemeClr val="accent1"/>
                </a:solidFill>
              </a:rPr>
              <a:t> 			</a:t>
            </a:r>
            <a:r>
              <a:rPr lang="en-US" sz="2800" b="1" dirty="0">
                <a:solidFill>
                  <a:schemeClr val="bg2"/>
                </a:solidFill>
              </a:rPr>
              <a:t>sync</a:t>
            </a:r>
            <a:r>
              <a:rPr lang="en-US" sz="2800" b="1" dirty="0">
                <a:solidFill>
                  <a:schemeClr val="accent1"/>
                </a:solidFill>
              </a:rPr>
              <a:t> : </a:t>
            </a:r>
            <a:endParaRPr lang="fr-CA" sz="2800" b="1" dirty="0"/>
          </a:p>
        </p:txBody>
      </p:sp>
    </p:spTree>
    <p:extLst>
      <p:ext uri="{BB962C8B-B14F-4D97-AF65-F5344CB8AC3E}">
        <p14:creationId xmlns:p14="http://schemas.microsoft.com/office/powerpoint/2010/main" val="135394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sync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2DFE2DA0-D8F7-0E85-B961-ED9D2A0D1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630780" y="2284298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   Appel </a:t>
            </a:r>
            <a:r>
              <a:rPr lang="fr-CA" dirty="0" err="1">
                <a:solidFill>
                  <a:schemeClr val="tx1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1501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928A723-46CB-35FC-BBE1-C35649121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630780" y="2284298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   Prend le contrôle et attend 2 sec.</a:t>
            </a:r>
          </a:p>
          <a:p>
            <a:r>
              <a:rPr lang="fr-CA" dirty="0">
                <a:solidFill>
                  <a:schemeClr val="tx1"/>
                </a:solidFill>
              </a:rPr>
              <a:t>Taper</a:t>
            </a:r>
            <a:r>
              <a:rPr lang="fr-CA" dirty="0"/>
              <a:t>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dirty="0">
                <a:solidFill>
                  <a:schemeClr val="tx1"/>
                </a:solidFill>
              </a:rPr>
              <a:t>dans la console (</a:t>
            </a:r>
            <a:r>
              <a:rPr lang="fr-CA" dirty="0">
                <a:solidFill>
                  <a:schemeClr val="accent3"/>
                </a:solidFill>
              </a:rPr>
              <a:t>avant</a:t>
            </a:r>
            <a:r>
              <a:rPr lang="fr-CA" dirty="0">
                <a:solidFill>
                  <a:schemeClr val="tx1"/>
                </a:solidFill>
              </a:rPr>
              <a:t> 2sec = durée du </a:t>
            </a:r>
            <a:r>
              <a:rPr lang="fr-CA" dirty="0" err="1">
                <a:solidFill>
                  <a:schemeClr val="tx1"/>
                </a:solidFill>
              </a:rPr>
              <a:t>sleep</a:t>
            </a:r>
            <a:r>
              <a:rPr lang="fr-CA" dirty="0">
                <a:solidFill>
                  <a:schemeClr val="tx1"/>
                </a:solidFill>
              </a:rPr>
              <a:t>)</a:t>
            </a:r>
          </a:p>
          <a:p>
            <a:r>
              <a:rPr lang="fr-CA" dirty="0">
                <a:solidFill>
                  <a:schemeClr val="tx1"/>
                </a:solidFill>
              </a:rPr>
              <a:t>… La console ne fait rien.</a:t>
            </a:r>
          </a:p>
        </p:txBody>
      </p:sp>
    </p:spTree>
    <p:extLst>
      <p:ext uri="{BB962C8B-B14F-4D97-AF65-F5344CB8AC3E}">
        <p14:creationId xmlns:p14="http://schemas.microsoft.com/office/powerpoint/2010/main" val="364610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0893F1D-880F-B89D-E46C-2AA049D12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19807856">
            <a:off x="2546522" y="2218344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Après 2 sec. retourne </a:t>
            </a:r>
            <a:r>
              <a:rPr lang="fr-CA" b="1" dirty="0">
                <a:solidFill>
                  <a:schemeClr val="bg2"/>
                </a:solidFill>
              </a:rPr>
              <a:t>X</a:t>
            </a:r>
            <a:r>
              <a:rPr lang="fr-CA" dirty="0">
                <a:solidFill>
                  <a:schemeClr val="bg2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et renvoie le contrôle à </a:t>
            </a:r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2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11F9FB-8BD5-9CFE-0037-C5915351F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b="1" dirty="0">
                <a:solidFill>
                  <a:schemeClr val="accent5"/>
                </a:solidFill>
              </a:rPr>
              <a:t>C</a:t>
            </a:r>
            <a:r>
              <a:rPr lang="fr-CA" dirty="0">
                <a:solidFill>
                  <a:schemeClr val="tx1"/>
                </a:solidFill>
              </a:rPr>
              <a:t> a maintenant la valeur </a:t>
            </a:r>
            <a:r>
              <a:rPr lang="fr-CA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0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sync </a:t>
            </a:r>
            <a:r>
              <a:rPr lang="en-US" sz="4000" b="1" dirty="0" err="1"/>
              <a:t>en</a:t>
            </a:r>
            <a:r>
              <a:rPr lang="en-US" sz="4000" b="1" dirty="0"/>
              <a:t> action: Le passage de </a:t>
            </a:r>
            <a:r>
              <a:rPr lang="en-US" sz="4000" b="1" dirty="0" err="1"/>
              <a:t>contrôle</a:t>
            </a:r>
            <a:endParaRPr lang="en-US" sz="40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8BB980-A38C-B996-9DA1-7AC9680C1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b="1" dirty="0">
                <a:solidFill>
                  <a:schemeClr val="accent5"/>
                </a:solidFill>
              </a:rPr>
              <a:t>C</a:t>
            </a:r>
            <a:r>
              <a:rPr lang="fr-CA" dirty="0">
                <a:solidFill>
                  <a:schemeClr val="tx1"/>
                </a:solidFill>
              </a:rPr>
              <a:t> a maintenant la valeur </a:t>
            </a:r>
            <a:r>
              <a:rPr lang="fr-CA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 en dessous du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943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9" ma:contentTypeDescription="Crée un document." ma:contentTypeScope="" ma:versionID="5381f39918b00a8dbafebef135cb63b0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821d55cbf876cf016bdb86a9c14b05b0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EF63647-F8B9-4600-89EA-51E953E0808C}">
  <ds:schemaRefs>
    <ds:schemaRef ds:uri="402449c1-179d-48c4-9422-13d234b078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B2CCE3-A43C-4CAB-8547-0A00A9E9FD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3216B-A3C6-4980-AEF2-167A25E68F49}">
  <ds:schemaRefs>
    <ds:schemaRef ds:uri="http://purl.org/dc/elements/1.1/"/>
    <ds:schemaRef ds:uri="http://purl.org/dc/terms/"/>
    <ds:schemaRef ds:uri="402449c1-179d-48c4-9422-13d234b0788f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7666</TotalTime>
  <Words>2049</Words>
  <Application>Microsoft Office PowerPoint</Application>
  <PresentationFormat>Affichage à l'écran (4:3)</PresentationFormat>
  <Paragraphs>447</Paragraphs>
  <Slides>24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Thème3W6</vt:lpstr>
      <vt:lpstr>Programmation Web Transactionnelle</vt:lpstr>
      <vt:lpstr>Programmation asynchrone: suggérée</vt:lpstr>
      <vt:lpstr>Éléments clés et syntaxes</vt:lpstr>
      <vt:lpstr>Le passage de contrôle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Présentation PowerPoint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async en action: le passage de contrôle</vt:lpstr>
      <vt:lpstr>Bonnes pratiques</vt:lpstr>
      <vt:lpstr>Asynchrone sans retour</vt:lpstr>
      <vt:lpstr>Asynchrone avec retour</vt:lpstr>
      <vt:lpstr>Attention!</vt:lpstr>
      <vt:lpstr>Contrôleur avec des méthodes asynchrones: Action Model</vt:lpstr>
      <vt:lpstr>Controller avec des méthodes asynchrones: ViewModels</vt:lpstr>
      <vt:lpstr>Controller avec des méthodes asynchrones: ViewModels</vt:lpstr>
      <vt:lpstr>Plus de détails sur les Task async?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114</cp:revision>
  <dcterms:created xsi:type="dcterms:W3CDTF">2012-04-23T14:57:20Z</dcterms:created>
  <dcterms:modified xsi:type="dcterms:W3CDTF">2023-10-06T02:13:36Z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  <property fmtid="{D5CDD505-2E9C-101B-9397-08002B2CF9AE}" pid="3" name="MediaServiceImageTags">
    <vt:lpwstr/>
  </property>
</Properties>
</file>